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0" r:id="rId5"/>
    <p:sldId id="261" r:id="rId6"/>
    <p:sldId id="259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51"/>
    <p:restoredTop sz="96047"/>
  </p:normalViewPr>
  <p:slideViewPr>
    <p:cSldViewPr snapToGrid="0">
      <p:cViewPr>
        <p:scale>
          <a:sx n="113" d="100"/>
          <a:sy n="113" d="100"/>
        </p:scale>
        <p:origin x="656" y="2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D17A541-A401-17E7-7085-8BCD754FF2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92E1CEC0-EB24-1DF8-E408-85F68C10A8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911F64D-BE28-CD8E-9F99-C59250B244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5F3D3F-1C3A-2A4A-9636-8CC8238425FF}" type="datetimeFigureOut">
              <a:rPr kumimoji="1" lang="zh-TW" altLang="en-US" smtClean="0"/>
              <a:t>2023/12/24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203E819-AD20-BD61-3111-1FDB37C638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CB639D4-75E5-DC4A-AD97-850DEBF06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7AE9E5-5CA5-474C-913E-603EFBADDB1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026511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434979F-D959-AF61-FEDB-46CE82E50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77517520-BBD8-0DFD-A4AC-D6EDE065DF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C8572A8-6DFE-ECA3-4240-4C0B014E79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5F3D3F-1C3A-2A4A-9636-8CC8238425FF}" type="datetimeFigureOut">
              <a:rPr kumimoji="1" lang="zh-TW" altLang="en-US" smtClean="0"/>
              <a:t>2023/12/24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7D328F8-8857-6003-B28F-5047C31A24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F04DC2F-A1F5-9DFF-962F-BE465296B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7AE9E5-5CA5-474C-913E-603EFBADDB1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2985799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A6E8B8C8-376C-42F2-35DB-672BE6BB92B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BC453CE2-F0D6-E7ED-A85F-F12DB2C2D5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5EE4BF7-B120-929E-47A3-B721FC7FF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5F3D3F-1C3A-2A4A-9636-8CC8238425FF}" type="datetimeFigureOut">
              <a:rPr kumimoji="1" lang="zh-TW" altLang="en-US" smtClean="0"/>
              <a:t>2023/12/24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96EE776-0D80-7E9F-73F0-7571496C4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55F04D3-5D71-CF2D-5E52-FE71EAFA8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7AE9E5-5CA5-474C-913E-603EFBADDB1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682236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27990DC-7560-18AB-B06F-9C7C92E52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53AACE4-07D2-B9CE-E0A2-61C909F128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06C1C4F-AD0A-F9BB-4495-E0040308B2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5F3D3F-1C3A-2A4A-9636-8CC8238425FF}" type="datetimeFigureOut">
              <a:rPr kumimoji="1" lang="zh-TW" altLang="en-US" smtClean="0"/>
              <a:t>2023/12/24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E8E8DF9-786F-5B91-64B3-2A795BE79C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D663D2F-A635-F754-BC07-098E2CF90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7AE9E5-5CA5-474C-913E-603EFBADDB1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032488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8FF98E6-A595-AA0D-F85A-A3D62D8752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D7D55F02-C75F-BD21-5F56-A62D1C3D1D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2A86020-590A-C147-A10B-8F3F62CCD7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5F3D3F-1C3A-2A4A-9636-8CC8238425FF}" type="datetimeFigureOut">
              <a:rPr kumimoji="1" lang="zh-TW" altLang="en-US" smtClean="0"/>
              <a:t>2023/12/24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167A379-B9A2-0908-033A-FFD8A39FF2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575DA01-25B5-15A6-4206-0002756AE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7AE9E5-5CA5-474C-913E-603EFBADDB1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69817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E985E96-4991-78D0-C49D-D3C924B9E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93F3EF7-5A81-ADB3-3407-341D08D7B8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F5BB15EB-CB2C-F045-99C2-ABE79D84FC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B859B26D-A8A6-C0CF-3834-115B228399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5F3D3F-1C3A-2A4A-9636-8CC8238425FF}" type="datetimeFigureOut">
              <a:rPr kumimoji="1" lang="zh-TW" altLang="en-US" smtClean="0"/>
              <a:t>2023/12/24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709313C2-F356-A421-89EE-004C70220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77A67447-BF92-DFB5-614F-2807A4FFC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7AE9E5-5CA5-474C-913E-603EFBADDB1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45101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5B22242-81D1-A989-9D9C-229DDA6C7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5999A3C-D366-5AF6-883F-AD4BAB1C6A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B648C5D-2D3C-9259-434D-29E66F14BE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4EEFDDFD-D3EC-AEE8-442B-C646683D758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3C4E0F48-5F08-B1EE-6ADA-4228DF13B46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94D1AE77-45F9-08C9-6703-EE44BB9487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5F3D3F-1C3A-2A4A-9636-8CC8238425FF}" type="datetimeFigureOut">
              <a:rPr kumimoji="1" lang="zh-TW" altLang="en-US" smtClean="0"/>
              <a:t>2023/12/24</a:t>
            </a:fld>
            <a:endParaRPr kumimoji="1"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D3EDC713-3A87-0C28-03FD-278E6B6805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98541DAA-5242-DBF3-CC15-E22D2729C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7AE9E5-5CA5-474C-913E-603EFBADDB1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9550323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63E219F-41C3-EF08-F56F-5AA272F4B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3D9F669F-C1BB-76E3-30CA-94C35BD621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5F3D3F-1C3A-2A4A-9636-8CC8238425FF}" type="datetimeFigureOut">
              <a:rPr kumimoji="1" lang="zh-TW" altLang="en-US" smtClean="0"/>
              <a:t>2023/12/24</a:t>
            </a:fld>
            <a:endParaRPr kumimoji="1"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9812C852-BFB1-0B54-0EDB-C80BB85392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E9D601E-ECD3-F883-A2FD-2171437D0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7AE9E5-5CA5-474C-913E-603EFBADDB1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991744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7A73DA19-2E1E-05F6-30DF-89ACCC361F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5F3D3F-1C3A-2A4A-9636-8CC8238425FF}" type="datetimeFigureOut">
              <a:rPr kumimoji="1" lang="zh-TW" altLang="en-US" smtClean="0"/>
              <a:t>2023/12/24</a:t>
            </a:fld>
            <a:endParaRPr kumimoji="1"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72B0DAD9-14C5-1A63-60D2-9FB686C8F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EC8A76D-E655-A071-566B-1562C92034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7AE9E5-5CA5-474C-913E-603EFBADDB1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554756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CA0676D-0CC9-0806-9667-027FEBF3DB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C12D30E-2B55-C8C3-F968-2793A19A07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619FCF2C-2FE7-5003-4965-F564C471F6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8A154AD-8A85-FC8B-3EB3-13FCD5D7B4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5F3D3F-1C3A-2A4A-9636-8CC8238425FF}" type="datetimeFigureOut">
              <a:rPr kumimoji="1" lang="zh-TW" altLang="en-US" smtClean="0"/>
              <a:t>2023/12/24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DEAA4535-7ECA-26FA-6622-424CBD6832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963BF8B9-3AB4-24C4-045B-07E969C1B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7AE9E5-5CA5-474C-913E-603EFBADDB1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032563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372C3D4-DEE0-52EF-9380-AD6B7876C3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E8C4BB00-C2D8-B8F9-F513-3EB2312EF6B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4B812A48-2FB2-5777-BDD1-E63A275F3D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C50ADFBD-0272-9E4E-BF71-146529C885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5F3D3F-1C3A-2A4A-9636-8CC8238425FF}" type="datetimeFigureOut">
              <a:rPr kumimoji="1" lang="zh-TW" altLang="en-US" smtClean="0"/>
              <a:t>2023/12/24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2B3E17F8-2619-5E70-0B49-AC0CB0D779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B8C583E-5CB5-1BE8-AABA-AFC28DE43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7AE9E5-5CA5-474C-913E-603EFBADDB1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1500291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8C9A8E35-A774-BE8E-971A-97150D6E9F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B0EE74CA-C5B9-44A9-9F5B-7A9B13462D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72405F8-3D51-13F2-63B5-4E0809A846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5F3D3F-1C3A-2A4A-9636-8CC8238425FF}" type="datetimeFigureOut">
              <a:rPr kumimoji="1" lang="zh-TW" altLang="en-US" smtClean="0"/>
              <a:t>2023/12/24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56809B3-3534-9199-E630-A6563498FE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8AD0A4D-6CFF-00A8-8FCE-70C7A01E78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7AE9E5-5CA5-474C-913E-603EFBADDB1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077296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D8B004A-CF2D-309E-2F49-27583C004D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456311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zh-TW" altLang="en-US" sz="4000" dirty="0"/>
              <a:t>中華職棒</a:t>
            </a:r>
            <a:r>
              <a:rPr lang="en-US" altLang="zh-TW" sz="4000" dirty="0"/>
              <a:t>RE24</a:t>
            </a:r>
            <a:r>
              <a:rPr lang="zh-TW" altLang="en-US" sz="4000" dirty="0"/>
              <a:t>得分期望值分析及預測</a:t>
            </a:r>
            <a:br>
              <a:rPr lang="en-US" altLang="zh-TW" sz="4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</a:br>
            <a:r>
              <a:rPr lang="zh-TW" altLang="zh-TW" sz="4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台北市職能發展學院</a:t>
            </a:r>
            <a:br>
              <a:rPr lang="en-US" altLang="zh-TW" sz="4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</a:br>
            <a:r>
              <a:rPr lang="en-US" altLang="zh-TW" sz="4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</a:t>
            </a:r>
            <a:r>
              <a:rPr lang="zh-TW" altLang="zh-TW" sz="4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ython應用實戰</a:t>
            </a:r>
            <a:r>
              <a:rPr lang="zh-TW" altLang="en-US" sz="4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班</a:t>
            </a:r>
            <a:br>
              <a:rPr lang="en-US" altLang="zh-TW" sz="4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</a:br>
            <a:br>
              <a:rPr lang="en-US" altLang="zh-TW" sz="4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</a:br>
            <a:r>
              <a:rPr lang="zh-TW" altLang="en-US" sz="4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中華職棒</a:t>
            </a:r>
            <a:r>
              <a:rPr lang="en-US" altLang="zh-TW" sz="4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RE24</a:t>
            </a:r>
            <a:r>
              <a:rPr lang="zh-TW" altLang="en-US" sz="4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機器學習分析與預測</a:t>
            </a:r>
            <a:endParaRPr kumimoji="1" lang="zh-TW" altLang="en-US" sz="4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8AFC8CE3-128C-3F5F-BFAD-E5E2CEEF5F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000532"/>
            <a:ext cx="9144000" cy="1655762"/>
          </a:xfrm>
        </p:spPr>
        <p:txBody>
          <a:bodyPr>
            <a:normAutofit/>
          </a:bodyPr>
          <a:lstStyle/>
          <a:p>
            <a:r>
              <a:rPr lang="en-US" altLang="zh-TW" sz="2000" dirty="0"/>
              <a:t>16</a:t>
            </a:r>
            <a:r>
              <a:rPr lang="zh-TW" altLang="en-US" sz="2000" dirty="0"/>
              <a:t>號 葉俐彤</a:t>
            </a:r>
            <a:br>
              <a:rPr lang="zh-TW" altLang="zh-TW" sz="2000" dirty="0"/>
            </a:b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467974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209DAAC-5CBA-C989-F876-7A76F1542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使用工具及套件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0F97E05F-9AF6-D149-1CAF-EB36942485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84440" y="365125"/>
            <a:ext cx="5607559" cy="3154252"/>
          </a:xfr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631FB784-524E-D308-F861-954BF84EBF83}"/>
              </a:ext>
            </a:extLst>
          </p:cNvPr>
          <p:cNvSpPr txBox="1"/>
          <p:nvPr/>
        </p:nvSpPr>
        <p:spPr>
          <a:xfrm>
            <a:off x="838200" y="1911813"/>
            <a:ext cx="496161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TW" altLang="en-US" dirty="0"/>
              <a:t>主程式：</a:t>
            </a:r>
            <a:r>
              <a:rPr kumimoji="1" lang="en-US" altLang="zh-TW" dirty="0"/>
              <a:t>Python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TW" altLang="en-US" dirty="0"/>
              <a:t>爬蟲：</a:t>
            </a:r>
            <a:r>
              <a:rPr kumimoji="1" lang="en" altLang="zh-TW" dirty="0"/>
              <a:t>requests</a:t>
            </a:r>
            <a:r>
              <a:rPr kumimoji="1" lang="zh-TW" altLang="en-US" dirty="0"/>
              <a:t>、</a:t>
            </a:r>
            <a:r>
              <a:rPr kumimoji="1" lang="en" altLang="zh-TW" dirty="0"/>
              <a:t>selenium</a:t>
            </a:r>
            <a:r>
              <a:rPr kumimoji="1" lang="zh-TW" altLang="en-US" dirty="0"/>
              <a:t>、</a:t>
            </a:r>
            <a:r>
              <a:rPr kumimoji="1" lang="en" altLang="zh-TW" dirty="0"/>
              <a:t>Beautifulsoup4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TW" altLang="en-US" dirty="0"/>
              <a:t>資料處理：</a:t>
            </a:r>
            <a:r>
              <a:rPr kumimoji="1" lang="en-US" altLang="zh-TW" dirty="0"/>
              <a:t>csv</a:t>
            </a:r>
            <a:endParaRPr kumimoji="1" lang="en" altLang="zh-TW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TW" altLang="en-US" dirty="0"/>
              <a:t>資料視覺化：</a:t>
            </a:r>
            <a:r>
              <a:rPr kumimoji="1" lang="en" altLang="zh-TW" dirty="0"/>
              <a:t>Pandas</a:t>
            </a:r>
            <a:r>
              <a:rPr kumimoji="1" lang="zh-TW" altLang="en-US" dirty="0"/>
              <a:t>、</a:t>
            </a:r>
            <a:r>
              <a:rPr kumimoji="1" lang="en" altLang="zh-TW" dirty="0"/>
              <a:t>matplotlib</a:t>
            </a:r>
            <a:r>
              <a:rPr kumimoji="1" lang="zh-TW" altLang="en-US" dirty="0"/>
              <a:t>、</a:t>
            </a:r>
            <a:r>
              <a:rPr kumimoji="1" lang="en" altLang="zh-TW" dirty="0"/>
              <a:t>seaborn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TW" altLang="en-US" dirty="0"/>
              <a:t>機器學習：</a:t>
            </a:r>
            <a:r>
              <a:rPr kumimoji="1" lang="en" altLang="zh-TW" dirty="0"/>
              <a:t>scikit-learn</a:t>
            </a:r>
            <a:r>
              <a:rPr kumimoji="1" lang="zh-TW" altLang="en-US" dirty="0"/>
              <a:t>、</a:t>
            </a:r>
            <a:r>
              <a:rPr kumimoji="1" lang="en" altLang="zh-TW" dirty="0" err="1"/>
              <a:t>ipywidgets</a:t>
            </a:r>
            <a:endParaRPr kumimoji="1" lang="en" altLang="zh-TW" dirty="0"/>
          </a:p>
        </p:txBody>
      </p:sp>
    </p:spTree>
    <p:extLst>
      <p:ext uri="{BB962C8B-B14F-4D97-AF65-F5344CB8AC3E}">
        <p14:creationId xmlns:p14="http://schemas.microsoft.com/office/powerpoint/2010/main" val="39118469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456760E-1158-1D5A-36A0-914E902857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使用數據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80ED35D-7CC7-DC91-E340-BD18ABF27D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3647" y="1549179"/>
            <a:ext cx="10866473" cy="2661314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70000"/>
              </a:lnSpc>
            </a:pPr>
            <a:r>
              <a:rPr kumimoji="1" lang="zh-TW" altLang="en-US" dirty="0"/>
              <a:t>野球革命：</a:t>
            </a:r>
            <a:r>
              <a:rPr kumimoji="1" lang="en-US" altLang="zh-TW" dirty="0"/>
              <a:t>2022-2023</a:t>
            </a:r>
            <a:r>
              <a:rPr kumimoji="1" lang="zh-TW" altLang="en-US" dirty="0"/>
              <a:t>年梁家榮選手每一場出賽的紀錄</a:t>
            </a:r>
            <a:endParaRPr kumimoji="1" lang="en-US" altLang="zh-TW" dirty="0"/>
          </a:p>
          <a:p>
            <a:pPr>
              <a:lnSpc>
                <a:spcPct val="170000"/>
              </a:lnSpc>
            </a:pPr>
            <a:r>
              <a:rPr kumimoji="1" lang="zh-TW" altLang="en-US" dirty="0"/>
              <a:t>總共</a:t>
            </a:r>
            <a:r>
              <a:rPr kumimoji="1" lang="en-US" altLang="zh-TW" dirty="0"/>
              <a:t>199</a:t>
            </a:r>
            <a:r>
              <a:rPr kumimoji="1" lang="zh-TW" altLang="en-US" dirty="0"/>
              <a:t>筆</a:t>
            </a:r>
            <a:endParaRPr kumimoji="1" lang="en-US" altLang="zh-TW" dirty="0"/>
          </a:p>
          <a:p>
            <a:pPr>
              <a:lnSpc>
                <a:spcPct val="170000"/>
              </a:lnSpc>
            </a:pPr>
            <a:r>
              <a:rPr kumimoji="1" lang="zh-TW" altLang="en-US" dirty="0"/>
              <a:t>日期</a:t>
            </a:r>
            <a:r>
              <a:rPr kumimoji="1" lang="en-US" altLang="zh-TW" dirty="0"/>
              <a:t>,</a:t>
            </a:r>
            <a:r>
              <a:rPr kumimoji="1" lang="zh-TW" altLang="en-US" dirty="0"/>
              <a:t>場次</a:t>
            </a:r>
            <a:r>
              <a:rPr kumimoji="1" lang="en-US" altLang="zh-TW" dirty="0"/>
              <a:t>,</a:t>
            </a:r>
            <a:r>
              <a:rPr kumimoji="1" lang="zh-TW" altLang="en-US" dirty="0"/>
              <a:t>對手</a:t>
            </a:r>
            <a:r>
              <a:rPr kumimoji="1" lang="en-US" altLang="zh-TW" dirty="0"/>
              <a:t>,</a:t>
            </a:r>
            <a:r>
              <a:rPr kumimoji="1" lang="zh-TW" altLang="en-US" dirty="0"/>
              <a:t>打席</a:t>
            </a:r>
            <a:r>
              <a:rPr kumimoji="1" lang="en-US" altLang="zh-TW" dirty="0"/>
              <a:t>,</a:t>
            </a:r>
            <a:r>
              <a:rPr kumimoji="1" lang="zh-TW" altLang="en-US" dirty="0"/>
              <a:t>打數</a:t>
            </a:r>
            <a:r>
              <a:rPr kumimoji="1" lang="en-US" altLang="zh-TW" dirty="0"/>
              <a:t>,</a:t>
            </a:r>
            <a:r>
              <a:rPr kumimoji="1" lang="zh-TW" altLang="en-US" dirty="0"/>
              <a:t>得分</a:t>
            </a:r>
            <a:r>
              <a:rPr kumimoji="1" lang="en-US" altLang="zh-TW" dirty="0"/>
              <a:t>,</a:t>
            </a:r>
            <a:r>
              <a:rPr kumimoji="1" lang="zh-TW" altLang="en-US" dirty="0"/>
              <a:t>安打</a:t>
            </a:r>
            <a:r>
              <a:rPr kumimoji="1" lang="en-US" altLang="zh-TW" dirty="0"/>
              <a:t>,</a:t>
            </a:r>
            <a:r>
              <a:rPr kumimoji="1" lang="zh-TW" altLang="en-US" dirty="0"/>
              <a:t>全壘打</a:t>
            </a:r>
            <a:r>
              <a:rPr kumimoji="1" lang="en-US" altLang="zh-TW" dirty="0"/>
              <a:t>,</a:t>
            </a:r>
            <a:r>
              <a:rPr kumimoji="1" lang="zh-TW" altLang="en-US" dirty="0"/>
              <a:t>打點</a:t>
            </a:r>
            <a:r>
              <a:rPr kumimoji="1" lang="en-US" altLang="zh-TW" dirty="0"/>
              <a:t>,</a:t>
            </a:r>
            <a:r>
              <a:rPr kumimoji="1" lang="zh-TW" altLang="en-US" dirty="0"/>
              <a:t>四壞</a:t>
            </a:r>
            <a:r>
              <a:rPr kumimoji="1" lang="en-US" altLang="zh-TW" dirty="0"/>
              <a:t>,</a:t>
            </a:r>
            <a:r>
              <a:rPr kumimoji="1" lang="zh-TW" altLang="en-US" dirty="0"/>
              <a:t>故四</a:t>
            </a:r>
            <a:r>
              <a:rPr kumimoji="1" lang="en-US" altLang="zh-TW" dirty="0"/>
              <a:t>,</a:t>
            </a:r>
            <a:r>
              <a:rPr kumimoji="1" lang="zh-TW" altLang="en-US" dirty="0"/>
              <a:t>觸身</a:t>
            </a:r>
            <a:r>
              <a:rPr kumimoji="1" lang="en-US" altLang="zh-TW" dirty="0"/>
              <a:t>,</a:t>
            </a:r>
            <a:r>
              <a:rPr kumimoji="1" lang="zh-TW" altLang="en-US" dirty="0"/>
              <a:t>三振</a:t>
            </a:r>
            <a:r>
              <a:rPr kumimoji="1" lang="en-US" altLang="zh-TW" dirty="0"/>
              <a:t>,</a:t>
            </a:r>
            <a:r>
              <a:rPr kumimoji="1" lang="zh-TW" altLang="en-US" dirty="0"/>
              <a:t>犧觸</a:t>
            </a:r>
            <a:r>
              <a:rPr kumimoji="1" lang="en-US" altLang="zh-TW" dirty="0"/>
              <a:t>,</a:t>
            </a:r>
            <a:r>
              <a:rPr kumimoji="1" lang="zh-TW" altLang="en-US" dirty="0"/>
              <a:t>犧飛</a:t>
            </a:r>
            <a:r>
              <a:rPr kumimoji="1" lang="en-US" altLang="zh-TW" dirty="0"/>
              <a:t>,</a:t>
            </a:r>
            <a:r>
              <a:rPr kumimoji="1" lang="zh-TW" altLang="en-US" dirty="0"/>
              <a:t>雙殺</a:t>
            </a:r>
            <a:r>
              <a:rPr kumimoji="1" lang="en-US" altLang="zh-TW" dirty="0"/>
              <a:t>,RE24,WPA,</a:t>
            </a:r>
            <a:r>
              <a:rPr kumimoji="1" lang="zh-TW" altLang="en-US" dirty="0"/>
              <a:t>打擊率（另外計算）</a:t>
            </a:r>
            <a:endParaRPr kumimoji="1" lang="en-US" altLang="zh-TW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7EF55BA-6A09-DD69-CA56-E224C126ED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8456" y="0"/>
            <a:ext cx="3813544" cy="2145118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E74CA246-E7F8-77B9-F2B4-71A49657E0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2836" y="3774558"/>
            <a:ext cx="4393223" cy="3083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4678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A2DEE76-FC33-693A-5515-0F7D08DB5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分析流程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75B249-CC6A-010D-C324-36A27AC68C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151" t="9875" r="391" b="46523"/>
          <a:stretch/>
        </p:blipFill>
        <p:spPr bwMode="auto">
          <a:xfrm>
            <a:off x="417688" y="2910984"/>
            <a:ext cx="9311583" cy="3947016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8D23D041-2A37-1034-97E6-1574CCF482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3871" y="83925"/>
            <a:ext cx="5508129" cy="3612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521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E333A06-031F-9E37-E37C-09A63B555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分析流程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0A6E089F-BAED-94DE-88BD-6E2BD37887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1772" y="4924425"/>
            <a:ext cx="8930732" cy="5023537"/>
          </a:xfrm>
        </p:spPr>
      </p:pic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EEC593A3-B976-AB4B-DAF3-7C082E2A6FD8}"/>
              </a:ext>
            </a:extLst>
          </p:cNvPr>
          <p:cNvSpPr txBox="1">
            <a:spLocks/>
          </p:cNvSpPr>
          <p:nvPr/>
        </p:nvSpPr>
        <p:spPr>
          <a:xfrm>
            <a:off x="733647" y="1549178"/>
            <a:ext cx="10866473" cy="31361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kumimoji="1" lang="zh-TW" altLang="en-US" sz="1400" dirty="0"/>
              <a:t>儲存</a:t>
            </a:r>
            <a:r>
              <a:rPr kumimoji="1" lang="en-US" altLang="zh-TW" sz="1400" dirty="0"/>
              <a:t>X</a:t>
            </a:r>
            <a:r>
              <a:rPr kumimoji="1" lang="zh-TW" altLang="en-US" sz="1400" dirty="0"/>
              <a:t>特徵值：「安打」、「打點」、「打擊率」</a:t>
            </a:r>
            <a:endParaRPr kumimoji="1" lang="en-US" altLang="zh-TW" sz="1400" dirty="0"/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kumimoji="1" lang="zh-TW" altLang="en-US" sz="1400" dirty="0"/>
              <a:t>儲存</a:t>
            </a:r>
            <a:r>
              <a:rPr kumimoji="1" lang="en-US" altLang="zh-TW" sz="1400" dirty="0"/>
              <a:t>Y</a:t>
            </a:r>
            <a:r>
              <a:rPr kumimoji="1" lang="zh-TW" altLang="en-US" sz="1400" dirty="0"/>
              <a:t>目標值：「</a:t>
            </a:r>
            <a:r>
              <a:rPr kumimoji="1" lang="en-US" altLang="zh-TW" sz="1400" dirty="0"/>
              <a:t>RE24</a:t>
            </a:r>
            <a:r>
              <a:rPr kumimoji="1" lang="zh-TW" altLang="en-US" sz="1400" dirty="0"/>
              <a:t>」</a:t>
            </a:r>
            <a:endParaRPr kumimoji="1" lang="en-US" altLang="zh-TW" sz="1400" dirty="0"/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kumimoji="1" lang="zh-TW" altLang="en-US" sz="1400" dirty="0"/>
              <a:t>使用 </a:t>
            </a:r>
            <a:r>
              <a:rPr kumimoji="1" lang="en-US" altLang="zh-TW" sz="1400" dirty="0" err="1"/>
              <a:t>train_test_split</a:t>
            </a:r>
            <a:r>
              <a:rPr kumimoji="1" lang="en-US" altLang="zh-TW" sz="1400" dirty="0"/>
              <a:t> </a:t>
            </a:r>
            <a:r>
              <a:rPr kumimoji="1" lang="zh-TW" altLang="en-US" sz="1400" dirty="0"/>
              <a:t>函數將特徵變數和目標變數分割為訓練集和測試集，測試集的大小為整體數據的</a:t>
            </a:r>
            <a:r>
              <a:rPr kumimoji="1" lang="en-US" altLang="zh-TW" sz="1400" dirty="0"/>
              <a:t>20%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kumimoji="1" lang="zh-TW" altLang="en-US" sz="1400" dirty="0"/>
              <a:t>將訓練集和測試集轉換為 </a:t>
            </a:r>
            <a:r>
              <a:rPr kumimoji="1" lang="en-US" altLang="zh-TW" sz="1400" dirty="0"/>
              <a:t>NumPy </a:t>
            </a:r>
            <a:r>
              <a:rPr kumimoji="1" lang="zh-TW" altLang="en-US" sz="1400" dirty="0"/>
              <a:t>陣列，符合機器學習模型需求</a:t>
            </a:r>
            <a:endParaRPr kumimoji="1" lang="en-US" altLang="zh-TW" sz="1400" dirty="0"/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kumimoji="1" lang="zh-TW" altLang="en-US" sz="1400" dirty="0"/>
              <a:t>使用 </a:t>
            </a:r>
            <a:r>
              <a:rPr kumimoji="1" lang="en-US" altLang="zh-TW" sz="1400" dirty="0" err="1"/>
              <a:t>StandardScaler</a:t>
            </a:r>
            <a:r>
              <a:rPr kumimoji="1" lang="en-US" altLang="zh-TW" sz="1400" dirty="0"/>
              <a:t> </a:t>
            </a:r>
            <a:r>
              <a:rPr kumimoji="1" lang="zh-TW" altLang="en-US" sz="1400" dirty="0"/>
              <a:t>對Ｘ特徵值進行標準化，確保數據的均值為</a:t>
            </a:r>
            <a:r>
              <a:rPr kumimoji="1" lang="en-US" altLang="zh-TW" sz="1400" dirty="0"/>
              <a:t>0</a:t>
            </a:r>
            <a:r>
              <a:rPr kumimoji="1" lang="zh-TW" altLang="en-US" sz="1400" dirty="0"/>
              <a:t>，標準差為</a:t>
            </a:r>
            <a:r>
              <a:rPr kumimoji="1" lang="en-US" altLang="zh-TW" sz="1400" dirty="0"/>
              <a:t>1</a:t>
            </a:r>
            <a:r>
              <a:rPr kumimoji="1" lang="zh-TW" altLang="en-US" sz="1400" dirty="0"/>
              <a:t>，有助於提高模型的收斂速度</a:t>
            </a:r>
            <a:endParaRPr kumimoji="1" lang="en-US" altLang="zh-TW" sz="1400" dirty="0"/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kumimoji="1" lang="zh-TW" altLang="en-US" sz="1400" dirty="0"/>
              <a:t>使用正規方程式抓出權重值與偏置值</a:t>
            </a:r>
            <a:endParaRPr kumimoji="1" lang="en-US" altLang="zh-TW" sz="1400" dirty="0"/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kumimoji="1" lang="zh-TW" altLang="en-US" sz="1400" dirty="0"/>
              <a:t>使用 </a:t>
            </a:r>
            <a:r>
              <a:rPr kumimoji="1" lang="en" altLang="zh-TW" sz="1400" dirty="0" err="1"/>
              <a:t>LinearRegression</a:t>
            </a:r>
            <a:r>
              <a:rPr kumimoji="1" lang="en" altLang="zh-TW" sz="1400" dirty="0"/>
              <a:t> </a:t>
            </a:r>
            <a:r>
              <a:rPr kumimoji="1" lang="zh-TW" altLang="en-US" sz="1400" dirty="0"/>
              <a:t>初始化線性回歸模型，並使用訓練數據進行模型擬合。</a:t>
            </a:r>
            <a:endParaRPr kumimoji="1" lang="en-US" altLang="zh-TW" sz="1400" dirty="0"/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kumimoji="1" lang="zh-TW" altLang="en-US" sz="1400" dirty="0"/>
              <a:t>使用訓練好的模型對測試數據進行預測，並將預測結果存入</a:t>
            </a:r>
            <a:r>
              <a:rPr kumimoji="1" lang="en-US" altLang="zh-TW" sz="1400" dirty="0" err="1"/>
              <a:t>ypred</a:t>
            </a:r>
            <a:endParaRPr kumimoji="1" lang="en-US" altLang="zh-TW" sz="1400" dirty="0"/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kumimoji="1" lang="zh-TW" altLang="en-US" sz="1400" dirty="0"/>
              <a:t>評估模型的準確率（均方差、</a:t>
            </a:r>
            <a:r>
              <a:rPr kumimoji="1" lang="en-US" altLang="zh-TW" sz="1400" dirty="0"/>
              <a:t>R2</a:t>
            </a:r>
            <a:r>
              <a:rPr kumimoji="1" lang="zh-TW" altLang="en-US" sz="1400" dirty="0"/>
              <a:t>）</a:t>
            </a:r>
            <a:endParaRPr kumimoji="1" lang="en-US" altLang="zh-TW" sz="1400" dirty="0"/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endParaRPr kumimoji="1" lang="en-US" altLang="zh-TW" sz="1400" dirty="0"/>
          </a:p>
        </p:txBody>
      </p:sp>
    </p:spTree>
    <p:extLst>
      <p:ext uri="{BB962C8B-B14F-4D97-AF65-F5344CB8AC3E}">
        <p14:creationId xmlns:p14="http://schemas.microsoft.com/office/powerpoint/2010/main" val="25281850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42A3580-027E-E3F6-6790-9DAB2FAFB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第三部分：實際演示</a:t>
            </a:r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F8F9109B-69E0-5452-A5D6-4B07C7E8EE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018544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05CA2C0-EF36-F167-F83F-7D2E1A309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資料搜尋</a:t>
            </a:r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431DAB42-6A0A-8CC1-C36C-1022F61A654B}"/>
              </a:ext>
            </a:extLst>
          </p:cNvPr>
          <p:cNvSpPr>
            <a:spLocks noGrp="1"/>
          </p:cNvSpPr>
          <p:nvPr/>
        </p:nvSpPr>
        <p:spPr>
          <a:xfrm>
            <a:off x="517035" y="1027906"/>
            <a:ext cx="10515600" cy="132556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defRPr>
            </a:lvl9pPr>
          </a:lstStyle>
          <a:p>
            <a:r>
              <a:rPr lang="en-US" altLang="zh-TW" sz="4000" dirty="0">
                <a:solidFill>
                  <a:srgbClr val="0070C0"/>
                </a:solidFill>
              </a:rPr>
              <a:t>1.</a:t>
            </a:r>
            <a:r>
              <a:rPr lang="zh-TW" altLang="en-US" sz="4000" dirty="0">
                <a:solidFill>
                  <a:srgbClr val="0070C0"/>
                </a:solidFill>
              </a:rPr>
              <a:t>資料搜尋</a:t>
            </a:r>
            <a:endParaRPr lang="en-US" altLang="zh-TW" sz="4000" dirty="0">
              <a:solidFill>
                <a:srgbClr val="0070C0"/>
              </a:solidFill>
            </a:endParaRPr>
          </a:p>
        </p:txBody>
      </p:sp>
      <p:sp>
        <p:nvSpPr>
          <p:cNvPr id="5" name="文字方塊 2">
            <a:extLst>
              <a:ext uri="{FF2B5EF4-FFF2-40B4-BE49-F238E27FC236}">
                <a16:creationId xmlns:a16="http://schemas.microsoft.com/office/drawing/2014/main" id="{2E70EC8B-8A7F-22EF-71B8-C3751C17AB2A}"/>
              </a:ext>
            </a:extLst>
          </p:cNvPr>
          <p:cNvSpPr txBox="1"/>
          <p:nvPr/>
        </p:nvSpPr>
        <p:spPr>
          <a:xfrm>
            <a:off x="348759" y="2053170"/>
            <a:ext cx="5229835" cy="2954655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以自製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[OOOOOOO]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搜尋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2018/7/6~2023/6/1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之股價資料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1215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筆，每筆資料包含以下數據：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1.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每日開盤價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每日最高價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3.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每日最低價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4.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每日收盤價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5.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每日還原收盤價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6.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每日成交量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7.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每日漲跌幅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%</a:t>
            </a: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8.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每日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BIAS%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BD029278-BF1D-79C5-351A-6ABC4E846374}"/>
              </a:ext>
            </a:extLst>
          </p:cNvPr>
          <p:cNvPicPr>
            <a:picLocks noGrp="1"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916" y="1186382"/>
            <a:ext cx="5182049" cy="46882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3">
            <a:extLst>
              <a:ext uri="{FF2B5EF4-FFF2-40B4-BE49-F238E27FC236}">
                <a16:creationId xmlns:a16="http://schemas.microsoft.com/office/drawing/2014/main" id="{98027EE8-7CC7-E3ED-6269-917E14E2B6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7426" y="4099718"/>
            <a:ext cx="3992563" cy="2536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408716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04560B2-1580-405C-CACB-BB888EC1FE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資料清洗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300CCA1D-CF97-34C3-70BF-F77501F7E8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676400" y="2486025"/>
            <a:ext cx="7772400" cy="4371975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B8198E0F-6C2B-64DA-7756-0776DA08E2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00" y="2587625"/>
            <a:ext cx="7772400" cy="437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7457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FC5A515-4B9A-DE8E-C623-1742CDBD0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資料視覺化（長條圖、常態分佈、熱力圖）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430D3E3-7C8B-AEAA-C8E1-DE41C978DC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965788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A7140FE-4A1B-3E02-ED60-4FB0DE872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預測分析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17A636DE-05B5-5CE7-740E-879C408493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11648769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DB2DC41-B577-5692-18C8-FB84F90368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第三部分：結論＆建議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5ECB6B0-8039-0D3B-20EB-BAD65C7E19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293976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907E38-4031-9A58-48C5-FD90A0FCD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大綱</a:t>
            </a:r>
            <a:r>
              <a:rPr kumimoji="1" lang="en-US" altLang="zh-TW" dirty="0"/>
              <a:t>/Agenda</a:t>
            </a:r>
            <a:endParaRPr kumimoji="1" lang="zh-TW" altLang="en-US" dirty="0"/>
          </a:p>
        </p:txBody>
      </p:sp>
      <p:sp>
        <p:nvSpPr>
          <p:cNvPr id="4" name="內容版面配置區 2">
            <a:extLst>
              <a:ext uri="{FF2B5EF4-FFF2-40B4-BE49-F238E27FC236}">
                <a16:creationId xmlns:a16="http://schemas.microsoft.com/office/drawing/2014/main" id="{C5F1116F-669A-0473-0DBC-308E1D2075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3269" y="1690688"/>
            <a:ext cx="4982731" cy="501967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zh-TW" altLang="en-US" sz="2800" dirty="0">
                <a:solidFill>
                  <a:srgbClr val="0070C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Calibri" panose="020F0502020204030204" pitchFamily="34" charset="0"/>
              </a:rPr>
              <a:t>第一部分：專案介紹</a:t>
            </a:r>
            <a:endParaRPr lang="en-US" altLang="zh-TW" dirty="0">
              <a:solidFill>
                <a:srgbClr val="0070C0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Calibri" panose="020F0502020204030204" pitchFamily="34" charset="0"/>
            </a:endParaRPr>
          </a:p>
          <a:p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Calibri" panose="020F0502020204030204" pitchFamily="34" charset="0"/>
              </a:rPr>
              <a:t>提案介紹及動機</a:t>
            </a:r>
            <a:endParaRPr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  <a:cs typeface="Calibri" panose="020F0502020204030204" pitchFamily="34" charset="0"/>
            </a:endParaRPr>
          </a:p>
          <a:p>
            <a:r>
              <a:rPr lang="zh-TW" altLang="en-US" sz="2800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Calibri" panose="020F0502020204030204" pitchFamily="34" charset="0"/>
              </a:rPr>
              <a:t>專案時程</a:t>
            </a:r>
            <a:endParaRPr lang="en-US" altLang="zh-TW" sz="2800" dirty="0">
              <a:latin typeface="Microsoft JhengHei" panose="020B0604030504040204" pitchFamily="34" charset="-120"/>
              <a:ea typeface="Microsoft JhengHei" panose="020B0604030504040204" pitchFamily="34" charset="-12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zh-TW" altLang="en-US" sz="2800" dirty="0">
                <a:solidFill>
                  <a:srgbClr val="0070C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Calibri" panose="020F0502020204030204" pitchFamily="34" charset="0"/>
              </a:rPr>
              <a:t>第二部分：理論</a:t>
            </a:r>
            <a:r>
              <a:rPr lang="en-US" altLang="zh-TW" sz="2800" dirty="0">
                <a:solidFill>
                  <a:srgbClr val="0070C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Calibri" panose="020F0502020204030204" pitchFamily="34" charset="0"/>
              </a:rPr>
              <a:t>,</a:t>
            </a:r>
            <a:r>
              <a:rPr lang="zh-TW" altLang="en-US" sz="2800" dirty="0">
                <a:solidFill>
                  <a:srgbClr val="0070C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Calibri" panose="020F0502020204030204" pitchFamily="34" charset="0"/>
              </a:rPr>
              <a:t>模型</a:t>
            </a:r>
            <a:r>
              <a:rPr lang="en-US" altLang="zh-TW" sz="2800" dirty="0">
                <a:solidFill>
                  <a:srgbClr val="0070C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Calibri" panose="020F0502020204030204" pitchFamily="34" charset="0"/>
              </a:rPr>
              <a:t>,</a:t>
            </a:r>
            <a:r>
              <a:rPr lang="zh-TW" altLang="en-US" sz="2800" dirty="0">
                <a:solidFill>
                  <a:srgbClr val="0070C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Calibri" panose="020F0502020204030204" pitchFamily="34" charset="0"/>
              </a:rPr>
              <a:t>工具</a:t>
            </a:r>
            <a:endParaRPr lang="en-US" altLang="zh-TW" sz="2800" dirty="0">
              <a:solidFill>
                <a:srgbClr val="0070C0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Calibri" panose="020F0502020204030204" pitchFamily="34" charset="0"/>
            </a:endParaRPr>
          </a:p>
          <a:p>
            <a:pPr marL="914353" lvl="2" indent="0">
              <a:buNone/>
            </a:pPr>
            <a:r>
              <a:rPr lang="en-US" altLang="zh-TW" sz="2800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Calibri" panose="020F0502020204030204" pitchFamily="34" charset="0"/>
              </a:rPr>
              <a:t>1.</a:t>
            </a:r>
            <a:r>
              <a:rPr lang="zh-TW" altLang="en-US" sz="2800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Calibri" panose="020F0502020204030204" pitchFamily="34" charset="0"/>
              </a:rPr>
              <a:t>理論架構</a:t>
            </a:r>
            <a:endParaRPr lang="en-US" altLang="zh-TW" sz="2800" dirty="0">
              <a:latin typeface="Microsoft JhengHei" panose="020B0604030504040204" pitchFamily="34" charset="-120"/>
              <a:ea typeface="Microsoft JhengHei" panose="020B0604030504040204" pitchFamily="34" charset="-120"/>
              <a:cs typeface="Calibri" panose="020F0502020204030204" pitchFamily="34" charset="0"/>
            </a:endParaRPr>
          </a:p>
          <a:p>
            <a:pPr marL="914353" lvl="2" indent="0">
              <a:buNone/>
            </a:pPr>
            <a:r>
              <a:rPr lang="en-US" altLang="zh-TW" sz="2800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Calibri" panose="020F0502020204030204" pitchFamily="34" charset="0"/>
              </a:rPr>
              <a:t>2.</a:t>
            </a:r>
            <a:r>
              <a:rPr lang="zh-TW" altLang="en-US" sz="2800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Calibri" panose="020F0502020204030204" pitchFamily="34" charset="0"/>
              </a:rPr>
              <a:t>模型套件</a:t>
            </a:r>
            <a:endParaRPr lang="en-US" altLang="zh-TW" sz="2800" dirty="0">
              <a:latin typeface="Microsoft JhengHei" panose="020B0604030504040204" pitchFamily="34" charset="-120"/>
              <a:ea typeface="Microsoft JhengHei" panose="020B0604030504040204" pitchFamily="34" charset="-120"/>
              <a:cs typeface="Calibri" panose="020F0502020204030204" pitchFamily="34" charset="0"/>
            </a:endParaRPr>
          </a:p>
          <a:p>
            <a:pPr marL="914353" lvl="2" indent="0">
              <a:buNone/>
            </a:pPr>
            <a:r>
              <a:rPr lang="en-US" altLang="zh-TW" sz="2800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Calibri" panose="020F0502020204030204" pitchFamily="34" charset="0"/>
              </a:rPr>
              <a:t>3.</a:t>
            </a:r>
            <a:r>
              <a:rPr lang="zh-TW" altLang="en-US" sz="2800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Calibri" panose="020F0502020204030204" pitchFamily="34" charset="0"/>
              </a:rPr>
              <a:t>使用工具</a:t>
            </a:r>
            <a:endParaRPr lang="en-US" altLang="zh-TW" sz="2800" dirty="0">
              <a:latin typeface="Microsoft JhengHei" panose="020B0604030504040204" pitchFamily="34" charset="-120"/>
              <a:ea typeface="Microsoft JhengHei" panose="020B0604030504040204" pitchFamily="34" charset="-120"/>
              <a:cs typeface="Calibri" panose="020F0502020204030204" pitchFamily="34" charset="0"/>
            </a:endParaRPr>
          </a:p>
          <a:p>
            <a:pPr marL="914353" lvl="2" indent="0">
              <a:buNone/>
            </a:pPr>
            <a:r>
              <a:rPr lang="en-US" altLang="zh-TW" sz="2800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Calibri" panose="020F0502020204030204" pitchFamily="34" charset="0"/>
              </a:rPr>
              <a:t>4.</a:t>
            </a:r>
            <a:r>
              <a:rPr lang="zh-TW" altLang="en-US" sz="2800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Calibri" panose="020F0502020204030204" pitchFamily="34" charset="0"/>
              </a:rPr>
              <a:t>使用數據</a:t>
            </a:r>
            <a:endParaRPr lang="en-US" altLang="zh-TW" sz="2800" dirty="0">
              <a:latin typeface="Microsoft JhengHei" panose="020B0604030504040204" pitchFamily="34" charset="-120"/>
              <a:ea typeface="Microsoft JhengHei" panose="020B0604030504040204" pitchFamily="34" charset="-120"/>
              <a:cs typeface="Calibri" panose="020F0502020204030204" pitchFamily="34" charset="0"/>
            </a:endParaRPr>
          </a:p>
          <a:p>
            <a:pPr marL="914353" lvl="2" indent="0">
              <a:buNone/>
            </a:pPr>
            <a:r>
              <a:rPr lang="en-US" altLang="zh-TW" sz="2800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Calibri" panose="020F0502020204030204" pitchFamily="34" charset="0"/>
              </a:rPr>
              <a:t>5.</a:t>
            </a:r>
            <a:r>
              <a:rPr lang="zh-TW" altLang="en-US" sz="2800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Calibri" panose="020F0502020204030204" pitchFamily="34" charset="0"/>
              </a:rPr>
              <a:t>分析流程</a:t>
            </a:r>
            <a:endParaRPr lang="en-US" altLang="zh-TW" sz="2800" dirty="0">
              <a:latin typeface="Microsoft JhengHei" panose="020B0604030504040204" pitchFamily="34" charset="-120"/>
              <a:ea typeface="Microsoft JhengHei" panose="020B0604030504040204" pitchFamily="34" charset="-12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altLang="zh-TW" sz="2400" dirty="0">
              <a:solidFill>
                <a:srgbClr val="00B0F0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Calibri" panose="020F0502020204030204" pitchFamily="34" charset="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16AFA8AC-3469-A1F4-8D96-83DA19908BCA}"/>
              </a:ext>
            </a:extLst>
          </p:cNvPr>
          <p:cNvSpPr txBox="1"/>
          <p:nvPr/>
        </p:nvSpPr>
        <p:spPr>
          <a:xfrm>
            <a:off x="6883399" y="1758421"/>
            <a:ext cx="48768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第三部分：實際演示</a:t>
            </a:r>
          </a:p>
          <a:p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1.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資料蒐集</a:t>
            </a:r>
          </a:p>
          <a:p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2.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資料清洗</a:t>
            </a:r>
          </a:p>
          <a:p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3.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相關分析</a:t>
            </a:r>
          </a:p>
          <a:p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4.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預測分析</a:t>
            </a:r>
          </a:p>
          <a:p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第四部分：結論</a:t>
            </a:r>
            <a:r>
              <a:rPr lang="en-US" altLang="zh-TW" sz="2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&amp;</a:t>
            </a:r>
            <a:r>
              <a:rPr lang="zh-TW" altLang="en-US" sz="2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建議</a:t>
            </a:r>
          </a:p>
          <a:p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1.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結論</a:t>
            </a:r>
          </a:p>
          <a:p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2.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建議</a:t>
            </a:r>
          </a:p>
          <a:p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第五部分：附錄</a:t>
            </a:r>
            <a:endParaRPr lang="en-US" altLang="zh-TW" sz="2400" b="1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1.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參考文獻</a:t>
            </a:r>
            <a:r>
              <a:rPr lang="zh-TW" altLang="en-US" sz="2400" dirty="0">
                <a:solidFill>
                  <a:srgbClr val="00B0F0"/>
                </a:solidFill>
              </a:rPr>
              <a:t> </a:t>
            </a:r>
            <a:endParaRPr lang="en-US" altLang="zh-TW" sz="24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81081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F7071CC-D7A8-B80D-46E7-D475A309F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結論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0CA236AB-5FBE-BFC5-CDDB-567B6940C9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53944" y="2196306"/>
            <a:ext cx="7735712" cy="4351338"/>
          </a:xfr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1E837000-79E1-88AF-BA51-ED68AD9179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31473" y="2014304"/>
            <a:ext cx="7772400" cy="437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2137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F78D9A-2436-1B6D-81C6-410796CFBA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559912BD-9BDD-2AA3-5A13-684A46B4E2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35828765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DB2DC41-B577-5692-18C8-FB84F90368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附錄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5ECB6B0-8039-0D3B-20EB-BAD65C7E19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參考文獻</a:t>
            </a:r>
          </a:p>
        </p:txBody>
      </p:sp>
    </p:spTree>
    <p:extLst>
      <p:ext uri="{BB962C8B-B14F-4D97-AF65-F5344CB8AC3E}">
        <p14:creationId xmlns:p14="http://schemas.microsoft.com/office/powerpoint/2010/main" val="587949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72E1B60-2687-2941-9A73-5D1F98AAC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第一部分：專案介紹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4710736-AC58-C3D5-E6E5-B9F3CFBA9A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181887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E241008-CB23-7AEC-31CD-D756DEB7E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提案動機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349D85C-C238-F688-DD99-3A9AD87F74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kumimoji="1" lang="zh-TW" altLang="en-US" dirty="0"/>
              <a:t>選手的調度，從印象派轉為數據派，而數據如何幫助到教練團選擇與作決策？</a:t>
            </a:r>
            <a:endParaRPr kumimoji="1" lang="en-US" altLang="zh-TW" dirty="0"/>
          </a:p>
          <a:p>
            <a:pPr marL="0" indent="0">
              <a:buNone/>
            </a:pPr>
            <a:r>
              <a:rPr kumimoji="1" lang="zh-TW" altLang="en-US" dirty="0"/>
              <a:t>數據會成為串聯起球員與球迷們的共同語言</a:t>
            </a:r>
            <a:endParaRPr kumimoji="1" lang="en-US" altLang="zh-TW" dirty="0"/>
          </a:p>
          <a:p>
            <a:pPr marL="0" indent="0">
              <a:buNone/>
            </a:pPr>
            <a:r>
              <a:rPr lang="zh-TW" altLang="en-US" b="0" i="0" u="none" strike="noStrike" dirty="0">
                <a:solidFill>
                  <a:srgbClr val="333333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台灣棒球需要提升的話，數據不只是在職業球隊中使用，反而必須深紮根基層，不能流於靠著印象跟感覺進行比賽</a:t>
            </a:r>
            <a:endParaRPr lang="en-US" altLang="zh-TW" b="0" i="0" u="none" strike="noStrike" dirty="0">
              <a:solidFill>
                <a:srgbClr val="333333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r>
              <a:rPr kumimoji="1" lang="zh-TW" altLang="en-US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印象野球、信任野球、數據野球</a:t>
            </a:r>
            <a:endParaRPr kumimoji="1" lang="en-US" altLang="zh-TW" dirty="0">
              <a:solidFill>
                <a:srgbClr val="33333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r>
              <a:rPr kumimoji="1" lang="zh-TW" altLang="en-US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想知道教練團的調度是不是瓜，要怎麼樣理解教練團決策背後可能的原因，又或者是，身為球迷的你一定會想，如果這時候我是總教練，我會怎麼調度？</a:t>
            </a:r>
            <a:endParaRPr kumimoji="1" lang="en-US" altLang="zh-TW" dirty="0">
              <a:solidFill>
                <a:srgbClr val="33333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390811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AEE4612-A31F-AB92-5619-1A691B23A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專案介紹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5599A91-3B5C-F03A-A018-0265609816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kumimoji="1" lang="zh-TW" altLang="en-US" dirty="0"/>
              <a:t>專案介紹：</a:t>
            </a:r>
            <a:endParaRPr kumimoji="1" lang="en-US" altLang="zh-TW" dirty="0"/>
          </a:p>
          <a:p>
            <a:pPr lvl="1"/>
            <a:r>
              <a:rPr kumimoji="1" lang="zh-TW" altLang="en-US" dirty="0"/>
              <a:t>透過機器學習預測選手的表現，看能否作為選手在比賽關鍵時刻的調度參考</a:t>
            </a:r>
            <a:endParaRPr kumimoji="1" lang="en-US" altLang="zh-TW" dirty="0"/>
          </a:p>
          <a:p>
            <a:pPr lvl="1"/>
            <a:r>
              <a:rPr kumimoji="1" lang="zh-TW" altLang="en-US" dirty="0"/>
              <a:t>選擇數據：</a:t>
            </a:r>
            <a:r>
              <a:rPr kumimoji="1" lang="en-US" altLang="zh-TW" dirty="0"/>
              <a:t>RE24</a:t>
            </a:r>
            <a:r>
              <a:rPr kumimoji="1" lang="zh-TW" altLang="en-US" dirty="0"/>
              <a:t>值（</a:t>
            </a:r>
            <a:r>
              <a:rPr kumimoji="1" lang="en-US" altLang="zh-TW" dirty="0"/>
              <a:t>RE24</a:t>
            </a:r>
            <a:r>
              <a:rPr kumimoji="1" lang="zh-TW" altLang="en-US" dirty="0"/>
              <a:t>對於一場比賽的勝負與得分的影響）</a:t>
            </a:r>
            <a:endParaRPr kumimoji="1" lang="en-US" altLang="zh-TW" dirty="0"/>
          </a:p>
          <a:p>
            <a:pPr lvl="1"/>
            <a:r>
              <a:rPr kumimoji="1" lang="zh-TW" altLang="en-US" dirty="0"/>
              <a:t>選擇分析選手：梁家榮（介紹）</a:t>
            </a:r>
            <a:endParaRPr kumimoji="1" lang="en-US" altLang="zh-TW" dirty="0"/>
          </a:p>
          <a:p>
            <a:pPr lvl="1"/>
            <a:r>
              <a:rPr kumimoji="1" lang="zh-TW" altLang="en-US" dirty="0"/>
              <a:t>通過分析梁家榮的</a:t>
            </a:r>
            <a:r>
              <a:rPr kumimoji="1" lang="en" altLang="zh-TW" dirty="0"/>
              <a:t>RE24</a:t>
            </a:r>
            <a:r>
              <a:rPr kumimoji="1" lang="zh-TW" altLang="en-US" dirty="0"/>
              <a:t>數據，我們可以深入了解他在比賽中的關鍵時刻表現，進而制定更有效的戰術和策略。</a:t>
            </a:r>
            <a:endParaRPr kumimoji="1" lang="en-US" altLang="zh-TW" dirty="0"/>
          </a:p>
          <a:p>
            <a:pPr lvl="1"/>
            <a:r>
              <a:rPr kumimoji="1" lang="zh-TW" altLang="en-US" dirty="0"/>
              <a:t>得分期望值介紹：</a:t>
            </a:r>
            <a:endParaRPr kumimoji="1" lang="en-US" altLang="zh-TW" dirty="0"/>
          </a:p>
          <a:p>
            <a:pPr lvl="2"/>
            <a:r>
              <a:rPr kumimoji="1" lang="zh-TW" altLang="en-US" dirty="0"/>
              <a:t>當該打者結束打席時，球隊在該局的得分機率</a:t>
            </a:r>
            <a:r>
              <a:rPr kumimoji="1" lang="en-US" altLang="zh-TW" dirty="0"/>
              <a:t>(</a:t>
            </a:r>
            <a:r>
              <a:rPr kumimoji="1" lang="en" altLang="zh-TW" dirty="0"/>
              <a:t>RE)</a:t>
            </a:r>
            <a:r>
              <a:rPr kumimoji="1" lang="zh-TW" altLang="en-US" dirty="0"/>
              <a:t>的變化就是該名打者在該打席的得分期望值</a:t>
            </a:r>
            <a:r>
              <a:rPr kumimoji="1" lang="en-US" altLang="zh-TW" dirty="0"/>
              <a:t>(</a:t>
            </a:r>
            <a:r>
              <a:rPr kumimoji="1" lang="en" altLang="zh-TW" dirty="0"/>
              <a:t>RE)</a:t>
            </a:r>
          </a:p>
          <a:p>
            <a:pPr lvl="2"/>
            <a:r>
              <a:rPr kumimoji="1" lang="zh-TW" altLang="en-US" dirty="0"/>
              <a:t>簡單來說：擊出安打</a:t>
            </a:r>
            <a:r>
              <a:rPr kumimoji="1" lang="en" altLang="zh-TW" dirty="0"/>
              <a:t>RE24</a:t>
            </a:r>
            <a:r>
              <a:rPr kumimoji="1" lang="zh-TW" altLang="en-US" dirty="0"/>
              <a:t>會上升、滾地出局</a:t>
            </a:r>
            <a:r>
              <a:rPr kumimoji="1" lang="en" altLang="zh-TW" dirty="0"/>
              <a:t>RE24</a:t>
            </a:r>
            <a:r>
              <a:rPr kumimoji="1" lang="zh-TW" altLang="en-US" dirty="0"/>
              <a:t>會下降</a:t>
            </a:r>
          </a:p>
          <a:p>
            <a:pPr lvl="2"/>
            <a:r>
              <a:rPr kumimoji="1" lang="zh-TW" altLang="en-US" dirty="0"/>
              <a:t>在不同的出局數跟佔壘情況，聯盟平均的</a:t>
            </a:r>
            <a:r>
              <a:rPr kumimoji="1" lang="en" altLang="zh-TW" dirty="0"/>
              <a:t>RE24</a:t>
            </a:r>
            <a:r>
              <a:rPr kumimoji="1" lang="zh-TW" altLang="en-US" dirty="0"/>
              <a:t>不同</a:t>
            </a:r>
          </a:p>
          <a:p>
            <a:pPr lvl="2"/>
            <a:r>
              <a:rPr kumimoji="1" lang="zh-TW" altLang="en-US" dirty="0"/>
              <a:t>每一場比賽的</a:t>
            </a:r>
            <a:r>
              <a:rPr kumimoji="1" lang="en" altLang="zh-TW" dirty="0"/>
              <a:t>RE24</a:t>
            </a:r>
            <a:r>
              <a:rPr kumimoji="1" lang="zh-TW" altLang="en-US" dirty="0"/>
              <a:t>是每個打席的總和</a:t>
            </a:r>
          </a:p>
          <a:p>
            <a:pPr lvl="2"/>
            <a:r>
              <a:rPr kumimoji="1" lang="zh-TW" altLang="en-US" dirty="0"/>
              <a:t>總之正的就是對球隊得分有幫助、負值則相反</a:t>
            </a:r>
          </a:p>
          <a:p>
            <a:pPr lvl="1"/>
            <a:endParaRPr kumimoji="1" lang="zh-TW" altLang="en-US" dirty="0"/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74500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E241008-CB23-7AEC-31CD-D756DEB7E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專案時程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349D85C-C238-F688-DD99-3A9AD87F74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704741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4DE8C2E-1BAD-D5DB-91F6-2AE052BC5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第二部分：理論模型工具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865B53B-5306-5211-E70D-B646F5C2B4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106977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6A59B0A-FED8-52D9-6E59-0B1CCD036C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理論架構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04D3444-6C5D-2341-2CD2-BC1AF0DB30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陳老師的圖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2ECB478-96A0-EE13-2011-FB09D4276F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37" y="2747963"/>
            <a:ext cx="6443663" cy="3912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DF9CBBFC-1860-D5E8-4CC4-6E18B78D5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0"/>
            <a:ext cx="6070600" cy="3390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03378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B9DC7D1-CC31-CD0B-B9D8-E4C7E46AE7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演算方法 多元線性回歸分析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00B0990F-FB60-FB9C-69FA-3DDED5C9AE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17488" y="3822256"/>
            <a:ext cx="5174512" cy="2910663"/>
          </a:xfr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3BE2DD14-A061-F772-C6F0-53A7410234F7}"/>
              </a:ext>
            </a:extLst>
          </p:cNvPr>
          <p:cNvSpPr txBox="1"/>
          <p:nvPr/>
        </p:nvSpPr>
        <p:spPr>
          <a:xfrm>
            <a:off x="255181" y="1541832"/>
            <a:ext cx="1171707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rgbClr val="1E1E21"/>
                </a:solidFill>
                <a:latin typeface="MicrosoftJhengHeiRegular"/>
              </a:rPr>
              <a:t>觀察</a:t>
            </a:r>
            <a:r>
              <a:rPr lang="zh-TW" altLang="en-US" sz="1800" dirty="0">
                <a:solidFill>
                  <a:srgbClr val="1E1E21"/>
                </a:solidFill>
                <a:effectLst/>
                <a:latin typeface="MicrosoftJhengHeiRegular"/>
              </a:rPr>
              <a:t>兩個或多個變數 間是否相關、相關方向與強度，</a:t>
            </a:r>
            <a:endParaRPr lang="en-US" altLang="zh-TW" sz="1800" dirty="0">
              <a:solidFill>
                <a:srgbClr val="1E1E21"/>
              </a:solidFill>
              <a:effectLst/>
              <a:latin typeface="MicrosoftJhengHeiRegular"/>
            </a:endParaRPr>
          </a:p>
          <a:p>
            <a:r>
              <a:rPr lang="zh-TW" altLang="en-US" sz="1800" dirty="0">
                <a:solidFill>
                  <a:srgbClr val="1E1E21"/>
                </a:solidFill>
                <a:effectLst/>
                <a:latin typeface="MicrosoftJhengHeiRegular"/>
              </a:rPr>
              <a:t>建立數學模型以便觀察特定變數來預測研究者感興趣的變數。</a:t>
            </a:r>
            <a:endParaRPr lang="en-US" altLang="zh-TW" sz="1800" dirty="0">
              <a:solidFill>
                <a:srgbClr val="1E1E21"/>
              </a:solidFill>
              <a:effectLst/>
              <a:latin typeface="MicrosoftJhengHeiRegular"/>
            </a:endParaRPr>
          </a:p>
          <a:p>
            <a:endParaRPr lang="en-US" altLang="zh-TW" sz="1800" dirty="0">
              <a:solidFill>
                <a:srgbClr val="1E1E21"/>
              </a:solidFill>
              <a:effectLst/>
              <a:latin typeface="MicrosoftJhengHeiRegular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sz="1800" dirty="0">
                <a:solidFill>
                  <a:srgbClr val="1E1E21"/>
                </a:solidFill>
                <a:effectLst/>
                <a:latin typeface="MicrosoftJhengHeiRegular"/>
              </a:rPr>
              <a:t>迴歸分析是建立被解釋變數</a:t>
            </a:r>
            <a:r>
              <a:rPr lang="en" altLang="zh-TW" sz="1800" dirty="0">
                <a:solidFill>
                  <a:srgbClr val="1E1E21"/>
                </a:solidFill>
                <a:effectLst/>
                <a:latin typeface="MicrosoftJhengHeiRegular"/>
              </a:rPr>
              <a:t>Y(</a:t>
            </a:r>
            <a:r>
              <a:rPr lang="zh-TW" altLang="en-US" sz="1800" dirty="0">
                <a:solidFill>
                  <a:srgbClr val="1E1E21"/>
                </a:solidFill>
                <a:effectLst/>
                <a:latin typeface="MicrosoftJhengHeiRegular"/>
              </a:rPr>
              <a:t>或稱應變數、依變數、反應變數</a:t>
            </a:r>
            <a:r>
              <a:rPr lang="en-US" altLang="zh-TW" sz="1800" dirty="0">
                <a:solidFill>
                  <a:srgbClr val="1E1E21"/>
                </a:solidFill>
                <a:effectLst/>
                <a:latin typeface="MicrosoftJhengHeiRegular"/>
              </a:rPr>
              <a:t>)</a:t>
            </a:r>
            <a:r>
              <a:rPr lang="zh-TW" altLang="en-US" sz="1800" dirty="0">
                <a:solidFill>
                  <a:srgbClr val="1E1E21"/>
                </a:solidFill>
                <a:effectLst/>
                <a:latin typeface="MicrosoftJhengHeiRegular"/>
              </a:rPr>
              <a:t>與解釋變數</a:t>
            </a:r>
            <a:r>
              <a:rPr lang="en" altLang="zh-TW" sz="1800" dirty="0">
                <a:solidFill>
                  <a:srgbClr val="1E1E21"/>
                </a:solidFill>
                <a:effectLst/>
                <a:latin typeface="MicrosoftJhengHeiRegular"/>
              </a:rPr>
              <a:t>X(</a:t>
            </a:r>
            <a:r>
              <a:rPr lang="zh-TW" altLang="en-US" sz="1800" dirty="0">
                <a:solidFill>
                  <a:srgbClr val="1E1E21"/>
                </a:solidFill>
                <a:effectLst/>
                <a:latin typeface="MicrosoftJhengHeiRegular"/>
              </a:rPr>
              <a:t>或稱自變數、獨立 變數</a:t>
            </a:r>
            <a:r>
              <a:rPr lang="en-US" altLang="zh-TW" sz="1800" dirty="0">
                <a:solidFill>
                  <a:srgbClr val="1E1E21"/>
                </a:solidFill>
                <a:effectLst/>
                <a:latin typeface="MicrosoftJhengHeiRegular"/>
              </a:rPr>
              <a:t>)</a:t>
            </a:r>
            <a:r>
              <a:rPr lang="zh-TW" altLang="en-US" sz="1800" dirty="0">
                <a:solidFill>
                  <a:srgbClr val="1E1E21"/>
                </a:solidFill>
                <a:effectLst/>
                <a:latin typeface="MicrosoftJhengHeiRegular"/>
              </a:rPr>
              <a:t>之間關係的模型。 </a:t>
            </a:r>
            <a:endParaRPr lang="zh-TW" altLang="en-US" sz="1800" dirty="0">
              <a:solidFill>
                <a:srgbClr val="1E1E21"/>
              </a:solidFill>
              <a:effectLst/>
              <a:latin typeface="ArialMT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" altLang="zh-TW" sz="1800" dirty="0">
                <a:solidFill>
                  <a:srgbClr val="6D2D9E"/>
                </a:solidFill>
                <a:effectLst/>
                <a:latin typeface="MicrosoftJhengHeiRegular"/>
              </a:rPr>
              <a:t>y </a:t>
            </a:r>
            <a:r>
              <a:rPr lang="en" altLang="zh-TW" sz="1800" dirty="0">
                <a:solidFill>
                  <a:srgbClr val="282828"/>
                </a:solidFill>
                <a:effectLst/>
                <a:latin typeface="MicrosoftJhengHeiRegular"/>
              </a:rPr>
              <a:t>=</a:t>
            </a:r>
            <a:r>
              <a:rPr lang="en" altLang="zh-TW" sz="1800" dirty="0" err="1">
                <a:solidFill>
                  <a:srgbClr val="FF0000"/>
                </a:solidFill>
                <a:effectLst/>
                <a:latin typeface="MicrosoftJhengHeiRegular"/>
              </a:rPr>
              <a:t>W</a:t>
            </a:r>
            <a:r>
              <a:rPr lang="en" altLang="zh-TW" sz="1800" dirty="0" err="1">
                <a:solidFill>
                  <a:srgbClr val="282828"/>
                </a:solidFill>
                <a:effectLst/>
                <a:latin typeface="MicrosoftJhengHeiRegular"/>
              </a:rPr>
              <a:t>x+</a:t>
            </a:r>
            <a:r>
              <a:rPr lang="en" altLang="zh-TW" sz="1800" dirty="0" err="1">
                <a:solidFill>
                  <a:srgbClr val="0000FF"/>
                </a:solidFill>
                <a:effectLst/>
                <a:latin typeface="MicrosoftJhengHeiRegular"/>
              </a:rPr>
              <a:t>b</a:t>
            </a:r>
            <a:r>
              <a:rPr lang="en" altLang="zh-TW" sz="1800" dirty="0">
                <a:solidFill>
                  <a:srgbClr val="0000FF"/>
                </a:solidFill>
                <a:effectLst/>
                <a:latin typeface="MicrosoftJhengHeiRegular"/>
              </a:rPr>
              <a:t> </a:t>
            </a:r>
            <a:r>
              <a:rPr lang="en" altLang="zh-TW" sz="1800" dirty="0">
                <a:solidFill>
                  <a:srgbClr val="282828"/>
                </a:solidFill>
                <a:effectLst/>
                <a:latin typeface="MicrosoftJhengHeiRegular"/>
              </a:rPr>
              <a:t>(</a:t>
            </a:r>
            <a:r>
              <a:rPr lang="en" altLang="zh-TW" sz="1800" dirty="0">
                <a:solidFill>
                  <a:srgbClr val="FF0000"/>
                </a:solidFill>
                <a:effectLst/>
                <a:latin typeface="MicrosoftJhengHeiRegular"/>
              </a:rPr>
              <a:t>W</a:t>
            </a:r>
            <a:r>
              <a:rPr lang="en" altLang="zh-TW" sz="1800" dirty="0">
                <a:solidFill>
                  <a:srgbClr val="282828"/>
                </a:solidFill>
                <a:effectLst/>
                <a:latin typeface="MicrosoftJhengHeiRegular"/>
              </a:rPr>
              <a:t>: weight </a:t>
            </a:r>
            <a:r>
              <a:rPr lang="zh-TW" altLang="en-US" sz="1800" dirty="0">
                <a:solidFill>
                  <a:srgbClr val="282828"/>
                </a:solidFill>
                <a:effectLst/>
                <a:latin typeface="MicrosoftJhengHeiRegular"/>
              </a:rPr>
              <a:t>權重 </a:t>
            </a:r>
            <a:r>
              <a:rPr lang="en" altLang="zh-TW" sz="1800" dirty="0" err="1">
                <a:solidFill>
                  <a:srgbClr val="0000FF"/>
                </a:solidFill>
                <a:effectLst/>
                <a:latin typeface="MicrosoftJhengHeiRegular"/>
              </a:rPr>
              <a:t>b</a:t>
            </a:r>
            <a:r>
              <a:rPr lang="en" altLang="zh-TW" sz="1800" dirty="0" err="1">
                <a:solidFill>
                  <a:srgbClr val="282828"/>
                </a:solidFill>
                <a:effectLst/>
                <a:latin typeface="MicrosoftJhengHeiRegular"/>
              </a:rPr>
              <a:t>:bias</a:t>
            </a:r>
            <a:r>
              <a:rPr lang="en" altLang="zh-TW" sz="1800" dirty="0">
                <a:solidFill>
                  <a:srgbClr val="282828"/>
                </a:solidFill>
                <a:effectLst/>
                <a:latin typeface="MicrosoftJhengHeiRegular"/>
              </a:rPr>
              <a:t> </a:t>
            </a:r>
            <a:r>
              <a:rPr lang="zh-TW" altLang="en-US" sz="1800" dirty="0">
                <a:solidFill>
                  <a:srgbClr val="282828"/>
                </a:solidFill>
                <a:effectLst/>
                <a:latin typeface="MicrosoftJhengHeiRegular"/>
              </a:rPr>
              <a:t>偏誤</a:t>
            </a:r>
            <a:r>
              <a:rPr lang="en-US" altLang="zh-TW" sz="1800" dirty="0">
                <a:solidFill>
                  <a:srgbClr val="282828"/>
                </a:solidFill>
                <a:effectLst/>
                <a:latin typeface="MicrosoftJhengHeiRegular"/>
              </a:rPr>
              <a:t>) 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zh-TW" sz="1800" dirty="0">
              <a:solidFill>
                <a:srgbClr val="1E1E21"/>
              </a:solidFill>
              <a:effectLst/>
              <a:latin typeface="ArialMT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1E1E21"/>
                </a:solidFill>
                <a:latin typeface="ArialMT"/>
              </a:rPr>
              <a:t>評估方法：平均方差、Ｒ平方值</a:t>
            </a:r>
            <a:endParaRPr lang="zh-TW" altLang="en-US" sz="1800" dirty="0">
              <a:solidFill>
                <a:srgbClr val="1E1E21"/>
              </a:solidFill>
              <a:effectLst/>
              <a:latin typeface="ArialMT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sz="1800" dirty="0">
                <a:solidFill>
                  <a:srgbClr val="1E1E21"/>
                </a:solidFill>
                <a:effectLst/>
                <a:latin typeface="MicrosoftJhengHeiRegular"/>
              </a:rPr>
              <a:t>不斷改變</a:t>
            </a:r>
            <a:r>
              <a:rPr lang="en" altLang="zh-TW" sz="1800" dirty="0">
                <a:solidFill>
                  <a:srgbClr val="1E1E21"/>
                </a:solidFill>
                <a:effectLst/>
                <a:latin typeface="MicrosoftJhengHeiRegular"/>
              </a:rPr>
              <a:t>W</a:t>
            </a:r>
            <a:r>
              <a:rPr lang="zh-TW" altLang="en-US" sz="1800" dirty="0">
                <a:solidFill>
                  <a:srgbClr val="1E1E21"/>
                </a:solidFill>
                <a:effectLst/>
                <a:latin typeface="MicrosoftJhengHeiRegular"/>
              </a:rPr>
              <a:t>與</a:t>
            </a:r>
            <a:r>
              <a:rPr lang="en" altLang="zh-TW" sz="1800" dirty="0">
                <a:solidFill>
                  <a:srgbClr val="1E1E21"/>
                </a:solidFill>
                <a:effectLst/>
                <a:latin typeface="MicrosoftJhengHeiRegular"/>
              </a:rPr>
              <a:t>b</a:t>
            </a:r>
            <a:r>
              <a:rPr lang="zh-TW" altLang="en-US" sz="1800" dirty="0">
                <a:solidFill>
                  <a:srgbClr val="1E1E21"/>
                </a:solidFill>
                <a:effectLst/>
                <a:latin typeface="MicrosoftJhengHeiRegular"/>
              </a:rPr>
              <a:t>值，平均方差最小時的</a:t>
            </a:r>
            <a:r>
              <a:rPr lang="en" altLang="zh-TW" sz="1800" dirty="0">
                <a:solidFill>
                  <a:srgbClr val="1E1E21"/>
                </a:solidFill>
                <a:effectLst/>
                <a:latin typeface="MicrosoftJhengHeiRegular"/>
              </a:rPr>
              <a:t>W</a:t>
            </a:r>
            <a:r>
              <a:rPr lang="zh-TW" altLang="en-US" sz="1800" dirty="0">
                <a:solidFill>
                  <a:srgbClr val="1E1E21"/>
                </a:solidFill>
                <a:effectLst/>
                <a:latin typeface="MicrosoftJhengHeiRegular"/>
              </a:rPr>
              <a:t>與</a:t>
            </a:r>
            <a:r>
              <a:rPr lang="en" altLang="zh-TW" sz="1800" dirty="0">
                <a:solidFill>
                  <a:srgbClr val="1E1E21"/>
                </a:solidFill>
                <a:effectLst/>
                <a:latin typeface="MicrosoftJhengHeiRegular"/>
              </a:rPr>
              <a:t>b</a:t>
            </a:r>
            <a:r>
              <a:rPr lang="zh-TW" altLang="en-US" sz="1800" dirty="0">
                <a:solidFill>
                  <a:srgbClr val="1E1E21"/>
                </a:solidFill>
                <a:effectLst/>
                <a:latin typeface="MicrosoftJhengHeiRegular"/>
              </a:rPr>
              <a:t>值，就是最佳直線。 </a:t>
            </a:r>
            <a:endParaRPr lang="zh-TW" altLang="en-US" sz="1800" dirty="0">
              <a:solidFill>
                <a:srgbClr val="1E1E21"/>
              </a:solidFill>
              <a:effectLst/>
              <a:latin typeface="ArialMT"/>
            </a:endParaRPr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874968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344</TotalTime>
  <Words>914</Words>
  <Application>Microsoft Macintosh PowerPoint</Application>
  <PresentationFormat>寬螢幕</PresentationFormat>
  <Paragraphs>97</Paragraphs>
  <Slides>22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22</vt:i4>
      </vt:variant>
    </vt:vector>
  </HeadingPairs>
  <TitlesOfParts>
    <vt:vector size="28" baseType="lpstr">
      <vt:lpstr>ArialMT</vt:lpstr>
      <vt:lpstr>MicrosoftJhengHeiRegular</vt:lpstr>
      <vt:lpstr>微軟正黑體</vt:lpstr>
      <vt:lpstr>微軟正黑體</vt:lpstr>
      <vt:lpstr>Arial</vt:lpstr>
      <vt:lpstr>Office 佈景主題</vt:lpstr>
      <vt:lpstr>中華職棒RE24得分期望值分析及預測 台北市職能發展學院 Python應用實戰班  中華職棒RE24機器學習分析與預測</vt:lpstr>
      <vt:lpstr>大綱/Agenda</vt:lpstr>
      <vt:lpstr>第一部分：專案介紹</vt:lpstr>
      <vt:lpstr>提案動機</vt:lpstr>
      <vt:lpstr>專案介紹</vt:lpstr>
      <vt:lpstr>專案時程</vt:lpstr>
      <vt:lpstr>第二部分：理論模型工具</vt:lpstr>
      <vt:lpstr>理論架構</vt:lpstr>
      <vt:lpstr>演算方法 多元線性回歸分析</vt:lpstr>
      <vt:lpstr>使用工具及套件</vt:lpstr>
      <vt:lpstr>使用數據</vt:lpstr>
      <vt:lpstr>分析流程</vt:lpstr>
      <vt:lpstr>分析流程</vt:lpstr>
      <vt:lpstr>第三部分：實際演示</vt:lpstr>
      <vt:lpstr>資料搜尋</vt:lpstr>
      <vt:lpstr>資料清洗</vt:lpstr>
      <vt:lpstr>資料視覺化（長條圖、常態分佈、熱力圖）</vt:lpstr>
      <vt:lpstr>預測分析</vt:lpstr>
      <vt:lpstr>第三部分：結論＆建議</vt:lpstr>
      <vt:lpstr>結論</vt:lpstr>
      <vt:lpstr>PowerPoint 簡報</vt:lpstr>
      <vt:lpstr>附錄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台北市職能發展學院 112學年度 Python應用實戰班</dc:title>
  <dc:creator>Rachel Yeh</dc:creator>
  <cp:lastModifiedBy>Rachel Yeh</cp:lastModifiedBy>
  <cp:revision>3</cp:revision>
  <dcterms:created xsi:type="dcterms:W3CDTF">2023-12-24T09:50:22Z</dcterms:created>
  <dcterms:modified xsi:type="dcterms:W3CDTF">2023-12-24T15:35:18Z</dcterms:modified>
</cp:coreProperties>
</file>